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1"/>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71" r:id="rId29"/>
    <p:sldId id="472" r:id="rId30"/>
    <p:sldId id="473" r:id="rId31"/>
    <p:sldId id="474" r:id="rId32"/>
    <p:sldId id="475" r:id="rId33"/>
    <p:sldId id="476" r:id="rId34"/>
    <p:sldId id="477" r:id="rId35"/>
    <p:sldId id="478" r:id="rId36"/>
    <p:sldId id="382" r:id="rId37"/>
    <p:sldId id="479" r:id="rId38"/>
    <p:sldId id="480" r:id="rId39"/>
    <p:sldId id="481" r:id="rId40"/>
    <p:sldId id="482" r:id="rId41"/>
    <p:sldId id="483" r:id="rId42"/>
    <p:sldId id="454" r:id="rId43"/>
    <p:sldId id="448" r:id="rId44"/>
    <p:sldId id="405" r:id="rId45"/>
    <p:sldId id="470" r:id="rId46"/>
    <p:sldId id="374" r:id="rId47"/>
    <p:sldId id="375" r:id="rId48"/>
    <p:sldId id="449" r:id="rId49"/>
    <p:sldId id="450" r:id="rId50"/>
    <p:sldId id="377" r:id="rId51"/>
    <p:sldId id="404" r:id="rId52"/>
    <p:sldId id="378" r:id="rId53"/>
    <p:sldId id="451" r:id="rId54"/>
    <p:sldId id="453" r:id="rId55"/>
    <p:sldId id="381" r:id="rId56"/>
    <p:sldId id="383" r:id="rId57"/>
    <p:sldId id="406" r:id="rId58"/>
    <p:sldId id="455" r:id="rId59"/>
    <p:sldId id="385" r:id="rId60"/>
    <p:sldId id="386" r:id="rId61"/>
    <p:sldId id="456" r:id="rId62"/>
    <p:sldId id="384" r:id="rId63"/>
    <p:sldId id="407" r:id="rId64"/>
    <p:sldId id="387" r:id="rId65"/>
    <p:sldId id="391" r:id="rId66"/>
    <p:sldId id="390" r:id="rId67"/>
    <p:sldId id="392" r:id="rId68"/>
    <p:sldId id="408" r:id="rId69"/>
    <p:sldId id="409" r:id="rId70"/>
    <p:sldId id="410" r:id="rId71"/>
    <p:sldId id="411" r:id="rId72"/>
    <p:sldId id="412" r:id="rId73"/>
    <p:sldId id="413" r:id="rId74"/>
    <p:sldId id="415" r:id="rId75"/>
    <p:sldId id="416" r:id="rId76"/>
    <p:sldId id="417" r:id="rId77"/>
    <p:sldId id="420" r:id="rId78"/>
    <p:sldId id="446" r:id="rId79"/>
    <p:sldId id="447" r:id="rId80"/>
    <p:sldId id="425" r:id="rId81"/>
    <p:sldId id="426" r:id="rId82"/>
    <p:sldId id="427" r:id="rId83"/>
    <p:sldId id="428" r:id="rId84"/>
    <p:sldId id="429" r:id="rId85"/>
    <p:sldId id="430" r:id="rId86"/>
    <p:sldId id="432" r:id="rId87"/>
    <p:sldId id="440" r:id="rId88"/>
    <p:sldId id="441" r:id="rId89"/>
    <p:sldId id="44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60</a:t>
            </a:fld>
            <a:endParaRPr lang="en-US"/>
          </a:p>
        </p:txBody>
      </p:sp>
    </p:spTree>
    <p:extLst>
      <p:ext uri="{BB962C8B-B14F-4D97-AF65-F5344CB8AC3E}">
        <p14:creationId xmlns:p14="http://schemas.microsoft.com/office/powerpoint/2010/main" val="132127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74</a:t>
            </a:fld>
            <a:endParaRPr lang="en-US"/>
          </a:p>
        </p:txBody>
      </p:sp>
    </p:spTree>
    <p:extLst>
      <p:ext uri="{BB962C8B-B14F-4D97-AF65-F5344CB8AC3E}">
        <p14:creationId xmlns:p14="http://schemas.microsoft.com/office/powerpoint/2010/main" val="178277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9/2/2019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9/2/2019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9/2/2019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9/2/2019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9/2/2019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9/2/2019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9/2/2019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9/2/2019</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a:t>
            </a:r>
            <a:r>
              <a:rPr lang="en-US" sz="2400" dirty="0" smtClean="0"/>
              <a:t>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 xmlns:a16="http://schemas.microsoft.com/office/drawing/2014/main"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a16="http://schemas.microsoft.com/office/drawing/2014/main" xmlns=""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a16="http://schemas.microsoft.com/office/drawing/2014/main" xmlns=""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727688"/>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a16="http://schemas.microsoft.com/office/drawing/2014/main" xmlns=""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a16="http://schemas.microsoft.com/office/drawing/2014/main" xmlns=""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a16="http://schemas.microsoft.com/office/drawing/2014/main" xmlns=""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xmlns=""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grpSp>
        <p:nvGrpSpPr>
          <p:cNvPr id="13" name="Group 12">
            <a:extLst>
              <a:ext uri="{FF2B5EF4-FFF2-40B4-BE49-F238E27FC236}">
                <a16:creationId xmlns:a16="http://schemas.microsoft.com/office/drawing/2014/main" xmlns="" id="{4C836450-A42B-4288-89E0-A7FB3E2E9FC4}"/>
              </a:ext>
            </a:extLst>
          </p:cNvPr>
          <p:cNvGrpSpPr>
            <a:grpSpLocks noChangeAspect="1"/>
          </p:cNvGrpSpPr>
          <p:nvPr/>
        </p:nvGrpSpPr>
        <p:grpSpPr>
          <a:xfrm>
            <a:off x="7575170" y="4013349"/>
            <a:ext cx="1523678" cy="1649474"/>
            <a:chOff x="10071271" y="3743619"/>
            <a:chExt cx="1475118" cy="1711186"/>
          </a:xfrm>
        </p:grpSpPr>
        <p:pic>
          <p:nvPicPr>
            <p:cNvPr id="14" name="Picture 2" descr="Image result for harvard extension school">
              <a:extLst>
                <a:ext uri="{FF2B5EF4-FFF2-40B4-BE49-F238E27FC236}">
                  <a16:creationId xmlns:a16="http://schemas.microsoft.com/office/drawing/2014/main" xmlns=""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82099" y="4851381"/>
              <a:ext cx="1464290" cy="6034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a16="http://schemas.microsoft.com/office/drawing/2014/main" xmlns=""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1271" y="3743619"/>
              <a:ext cx="1449315" cy="77561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xmlns="" id="{6EA723CA-2310-40DE-B9BD-E1BE5E9BC54F}"/>
              </a:ext>
            </a:extLst>
          </p:cNvPr>
          <p:cNvSpPr txBox="1"/>
          <p:nvPr/>
        </p:nvSpPr>
        <p:spPr>
          <a:xfrm>
            <a:off x="8889747" y="1281867"/>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a16="http://schemas.microsoft.com/office/drawing/2014/main" xmlns="" id="{346C8530-2DCE-42C3-9D51-F96D2D770C7E}"/>
              </a:ext>
            </a:extLst>
          </p:cNvPr>
          <p:cNvSpPr txBox="1"/>
          <p:nvPr/>
        </p:nvSpPr>
        <p:spPr>
          <a:xfrm>
            <a:off x="2495712" y="34796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a16="http://schemas.microsoft.com/office/drawing/2014/main" xmlns="" id="{795A441C-A83D-4101-B919-0975C2B562B3}"/>
              </a:ext>
            </a:extLst>
          </p:cNvPr>
          <p:cNvSpPr txBox="1"/>
          <p:nvPr/>
        </p:nvSpPr>
        <p:spPr>
          <a:xfrm>
            <a:off x="8799295" y="3361165"/>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a16="http://schemas.microsoft.com/office/drawing/2014/main" xmlns="" id="{C40DAEA2-FC14-4B32-8462-242745A43AAF}"/>
              </a:ext>
            </a:extLst>
          </p:cNvPr>
          <p:cNvCxnSpPr/>
          <p:nvPr/>
        </p:nvCxnSpPr>
        <p:spPr>
          <a:xfrm>
            <a:off x="7093212" y="4193779"/>
            <a:ext cx="0" cy="176751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a16="http://schemas.microsoft.com/office/drawing/2014/main" xmlns=""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9667264" y="5045865"/>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404087" y="4035965"/>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 xmlns:a16="http://schemas.microsoft.com/office/drawing/2014/main"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 xmlns:a16="http://schemas.microsoft.com/office/drawing/2014/main"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a:t>
            </a:r>
            <a:r>
              <a:rPr lang="en-US" sz="2000" dirty="0" smtClean="0">
                <a:solidFill>
                  <a:schemeClr val="bg1"/>
                </a:solidFill>
              </a:rPr>
              <a:t>only with </a:t>
            </a:r>
            <a:r>
              <a:rPr lang="en-US" sz="2000" dirty="0" smtClean="0">
                <a:solidFill>
                  <a:schemeClr val="bg1"/>
                </a:solidFill>
              </a:rPr>
              <a:t>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2386922"/>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What is the financial market? Types of investing strategies.</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1" i="0" kern="1200" dirty="0" smtClean="0">
                          <a:solidFill>
                            <a:srgbClr val="C00000"/>
                          </a:solidFill>
                          <a:effectLst/>
                          <a:latin typeface="+mn-lt"/>
                          <a:ea typeface="+mn-ea"/>
                          <a:cs typeface="+mn-cs"/>
                        </a:rPr>
                        <a:t>What is an API? API access to stock data in R</a:t>
                      </a:r>
                      <a:endParaRPr lang="en-US" sz="2000" b="1" strike="noStrike" dirty="0">
                        <a:solidFill>
                          <a:srgbClr val="C00000"/>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Manipulate a time series object 1_TTR.R</a:t>
                      </a:r>
                      <a:endParaRPr lang="en-US" sz="2000" b="0" strike="noStrike" dirty="0">
                        <a:solidFill>
                          <a:schemeClr val="tx1"/>
                        </a:solidFill>
                      </a:endParaRP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How to understand basic financial plots</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1800" b="0" i="0" kern="1200" dirty="0" smtClean="0">
                          <a:solidFill>
                            <a:schemeClr val="dk1"/>
                          </a:solidFill>
                          <a:effectLst/>
                          <a:latin typeface="+mn-lt"/>
                          <a:ea typeface="+mn-ea"/>
                          <a:cs typeface="+mn-cs"/>
                        </a:rPr>
                        <a:t>Make basic &amp; dynamic plots of the data 1_TTR.R</a:t>
                      </a:r>
                      <a:endParaRPr lang="en-US" sz="2000" b="0" strike="noStrike" dirty="0">
                        <a:solidFill>
                          <a:schemeClr val="tx1"/>
                        </a:solidFill>
                      </a:endParaRP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127211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1436824"/>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a:solidFill>
                          <a:srgbClr val="C00000"/>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What is an API? API access to stock data in R</a:t>
                      </a:r>
                      <a:endParaRPr lang="en-US" sz="2000" b="0" strike="noStrike" dirty="0">
                        <a:solidFill>
                          <a:schemeClr val="tx1"/>
                        </a:solidFill>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Manipulate a time series object 1_TTR.R</a:t>
                      </a:r>
                      <a:endParaRPr lang="en-US" sz="2000" b="0" strike="noStrike" dirty="0">
                        <a:solidFill>
                          <a:schemeClr val="tx1"/>
                        </a:solidFill>
                      </a:endParaRP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How to understand basic financial plots</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1800" b="0" i="0" kern="1200" dirty="0" smtClean="0">
                          <a:solidFill>
                            <a:schemeClr val="dk1"/>
                          </a:solidFill>
                          <a:effectLst/>
                          <a:latin typeface="+mn-lt"/>
                          <a:ea typeface="+mn-ea"/>
                          <a:cs typeface="+mn-cs"/>
                        </a:rPr>
                        <a:t>Make basic &amp; dynamic plots of the data 1_TTR.R</a:t>
                      </a:r>
                      <a:endParaRPr lang="en-US" sz="2000" b="0" strike="noStrike" dirty="0">
                        <a:solidFill>
                          <a:schemeClr val="tx1"/>
                        </a:solidFill>
                      </a:endParaRP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299253"/>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What is the financial market? Types of investing strategies.</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What is an API? API access to stock data in R</a:t>
                      </a:r>
                      <a:endParaRPr lang="en-US" sz="1800" b="0" i="0" kern="1200" dirty="0">
                        <a:solidFill>
                          <a:schemeClr val="dk1"/>
                        </a:solidFill>
                        <a:effectLst/>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1" i="0" kern="1200" dirty="0" smtClean="0">
                          <a:solidFill>
                            <a:srgbClr val="C00000"/>
                          </a:solidFill>
                          <a:effectLst/>
                          <a:latin typeface="+mn-lt"/>
                          <a:ea typeface="+mn-ea"/>
                          <a:cs typeface="+mn-cs"/>
                        </a:rPr>
                        <a:t>Manipulate a time series object 1_TTR_A.R</a:t>
                      </a:r>
                      <a:endParaRPr lang="en-US" sz="2000" b="1" strike="noStrike" dirty="0">
                        <a:solidFill>
                          <a:srgbClr val="C00000"/>
                        </a:solidFill>
                      </a:endParaRP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1800" b="0" i="0" kern="1200" dirty="0" smtClean="0">
                          <a:solidFill>
                            <a:schemeClr val="dk1"/>
                          </a:solidFill>
                          <a:effectLst/>
                          <a:latin typeface="+mn-lt"/>
                          <a:ea typeface="+mn-ea"/>
                          <a:cs typeface="+mn-cs"/>
                        </a:rPr>
                        <a:t>How to understand basic financial plots</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1800" b="0" i="0" kern="1200" dirty="0" smtClean="0">
                          <a:solidFill>
                            <a:schemeClr val="dk1"/>
                          </a:solidFill>
                          <a:effectLst/>
                          <a:latin typeface="+mn-lt"/>
                          <a:ea typeface="+mn-ea"/>
                          <a:cs typeface="+mn-cs"/>
                        </a:rPr>
                        <a:t>Make basic &amp; dynamic plots of the data 1_TTR.R</a:t>
                      </a:r>
                      <a:endParaRPr lang="en-US" sz="2000" b="0" strike="noStrike" dirty="0">
                        <a:solidFill>
                          <a:schemeClr val="tx1"/>
                        </a:solidFill>
                      </a:endParaRP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3717428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1_TTR.R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pic>
        <p:nvPicPr>
          <p:cNvPr id="1026" name="Picture 2" descr="Image result for stock trading meme">
            <a:extLst>
              <a:ext uri="{FF2B5EF4-FFF2-40B4-BE49-F238E27FC236}">
                <a16:creationId xmlns=""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a:t>
            </a:r>
            <a:r>
              <a:rPr lang="en-US" sz="2400" dirty="0" smtClean="0"/>
              <a:t>don’t necessarily care </a:t>
            </a:r>
            <a:r>
              <a:rPr lang="en-US" sz="2400" dirty="0" smtClean="0"/>
              <a:t>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a:t>
            </a:r>
            <a:r>
              <a:rPr lang="en-US" sz="2400" dirty="0" smtClean="0"/>
              <a:t>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Instead of forecasting, can we identify indicators to move in or out of positions?</a:t>
            </a:r>
          </a:p>
        </p:txBody>
      </p:sp>
      <p:sp>
        <p:nvSpPr>
          <p:cNvPr id="3" name="Date Placeholder 2">
            <a:extLst>
              <a:ext uri="{FF2B5EF4-FFF2-40B4-BE49-F238E27FC236}">
                <a16:creationId xmlns=""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44</a:t>
            </a:fld>
            <a:endParaRPr lang="en-US"/>
          </a:p>
        </p:txBody>
      </p:sp>
    </p:spTree>
    <p:extLst>
      <p:ext uri="{BB962C8B-B14F-4D97-AF65-F5344CB8AC3E}">
        <p14:creationId xmlns:p14="http://schemas.microsoft.com/office/powerpoint/2010/main" val="196353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 xmlns:a16="http://schemas.microsoft.com/office/drawing/2014/main"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1" name="Rectangle 10">
            <a:extLst>
              <a:ext uri="{FF2B5EF4-FFF2-40B4-BE49-F238E27FC236}">
                <a16:creationId xmlns=""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1_TTR.R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27FB73-85DC-4683-AB70-C01B7F3764DE}"/>
              </a:ext>
            </a:extLst>
          </p:cNvPr>
          <p:cNvSpPr>
            <a:spLocks noGrp="1"/>
          </p:cNvSpPr>
          <p:nvPr>
            <p:ph type="title"/>
          </p:nvPr>
        </p:nvSpPr>
        <p:spPr/>
        <p:txBody>
          <a:bodyPr>
            <a:normAutofit fontScale="90000"/>
          </a:bodyPr>
          <a:lstStyle/>
          <a:p>
            <a:r>
              <a:rPr lang="en-US" dirty="0"/>
              <a:t>Now let’s apply death/golden cross to CMG</a:t>
            </a:r>
          </a:p>
        </p:txBody>
      </p:sp>
      <p:sp>
        <p:nvSpPr>
          <p:cNvPr id="3" name="Date Placeholder 2">
            <a:extLst>
              <a:ext uri="{FF2B5EF4-FFF2-40B4-BE49-F238E27FC236}">
                <a16:creationId xmlns=""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7" name="Picture 6">
            <a:extLst>
              <a:ext uri="{FF2B5EF4-FFF2-40B4-BE49-F238E27FC236}">
                <a16:creationId xmlns="" xmlns:a16="http://schemas.microsoft.com/office/drawing/2014/main" id="{6F2A5E96-65E1-424F-99CB-340FBD9ACE9D}"/>
              </a:ext>
            </a:extLst>
          </p:cNvPr>
          <p:cNvPicPr>
            <a:picLocks noChangeAspect="1"/>
          </p:cNvPicPr>
          <p:nvPr/>
        </p:nvPicPr>
        <p:blipFill>
          <a:blip r:embed="rId2"/>
          <a:stretch>
            <a:fillRect/>
          </a:stretch>
        </p:blipFill>
        <p:spPr>
          <a:xfrm>
            <a:off x="2236033" y="1445498"/>
            <a:ext cx="7719934" cy="3967003"/>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3_TTR.R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pic>
        <p:nvPicPr>
          <p:cNvPr id="8" name="Picture 7" descr="Image result for chipotle meme">
            <a:extLst>
              <a:ext uri="{FF2B5EF4-FFF2-40B4-BE49-F238E27FC236}">
                <a16:creationId xmlns="" xmlns:a16="http://schemas.microsoft.com/office/drawing/2014/main"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03867" y="1202267"/>
            <a:ext cx="83312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to CRM Salesforce stock and update script</a:t>
            </a:r>
            <a:endParaRPr lang="en-US" dirty="0"/>
          </a:p>
        </p:txBody>
      </p:sp>
    </p:spTree>
    <p:extLst>
      <p:ext uri="{BB962C8B-B14F-4D97-AF65-F5344CB8AC3E}">
        <p14:creationId xmlns:p14="http://schemas.microsoft.com/office/powerpoint/2010/main" val="1737845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SMA as an Indicator for CMG</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pic>
        <p:nvPicPr>
          <p:cNvPr id="17" name="Picture 16">
            <a:extLst>
              <a:ext uri="{FF2B5EF4-FFF2-40B4-BE49-F238E27FC236}">
                <a16:creationId xmlns="" xmlns:a16="http://schemas.microsoft.com/office/drawing/2014/main" id="{7DEFD573-152F-4ADA-929D-D502BBF3D3BE}"/>
              </a:ext>
            </a:extLst>
          </p:cNvPr>
          <p:cNvPicPr>
            <a:picLocks noChangeAspect="1"/>
          </p:cNvPicPr>
          <p:nvPr/>
        </p:nvPicPr>
        <p:blipFill>
          <a:blip r:embed="rId2"/>
          <a:stretch>
            <a:fillRect/>
          </a:stretch>
        </p:blipFill>
        <p:spPr>
          <a:xfrm>
            <a:off x="2457776" y="1229390"/>
            <a:ext cx="5083643" cy="3857015"/>
          </a:xfrm>
          <a:prstGeom prst="rect">
            <a:avLst/>
          </a:prstGeom>
        </p:spPr>
      </p:pic>
      <p:sp>
        <p:nvSpPr>
          <p:cNvPr id="18" name="Rectangle 17">
            <a:extLst>
              <a:ext uri="{FF2B5EF4-FFF2-40B4-BE49-F238E27FC236}">
                <a16:creationId xmlns=""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Small mistakes can lead to big consequences…ask Knight Capital employees.</a:t>
            </a:r>
          </a:p>
        </p:txBody>
      </p:sp>
    </p:spTree>
    <p:extLst>
      <p:ext uri="{BB962C8B-B14F-4D97-AF65-F5344CB8AC3E}">
        <p14:creationId xmlns:p14="http://schemas.microsoft.com/office/powerpoint/2010/main" val="408684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57</a:t>
            </a:fld>
            <a:endParaRPr lang="en-US"/>
          </a:p>
        </p:txBody>
      </p:sp>
    </p:spTree>
    <p:extLst>
      <p:ext uri="{BB962C8B-B14F-4D97-AF65-F5344CB8AC3E}">
        <p14:creationId xmlns:p14="http://schemas.microsoft.com/office/powerpoint/2010/main" val="210775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48CD98B2-86C5-4424-9E0D-5C53BDDABF1C}"/>
              </a:ext>
            </a:extLst>
          </p:cNvPr>
          <p:cNvSpPr txBox="1"/>
          <p:nvPr/>
        </p:nvSpPr>
        <p:spPr>
          <a:xfrm>
            <a:off x="1179462" y="2784101"/>
            <a:ext cx="3578805" cy="1477328"/>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51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
        <p:nvSpPr>
          <p:cNvPr id="12" name="Rectangle 11">
            <a:extLst>
              <a:ext uri="{FF2B5EF4-FFF2-40B4-BE49-F238E27FC236}">
                <a16:creationId xmlns=""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3852717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 xmlns:a16="http://schemas.microsoft.com/office/drawing/2014/main"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
        <p:nvSpPr>
          <p:cNvPr id="17" name="Rectangle 16">
            <a:extLst>
              <a:ext uri="{FF2B5EF4-FFF2-40B4-BE49-F238E27FC236}">
                <a16:creationId xmlns="" xmlns:a16="http://schemas.microsoft.com/office/drawing/2014/main"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 xmlns:a16="http://schemas.microsoft.com/office/drawing/2014/main" id="{E7C82498-ED64-436F-BCBF-728FD315F081}"/>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 xmlns:a16="http://schemas.microsoft.com/office/drawing/2014/main"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 xmlns:a16="http://schemas.microsoft.com/office/drawing/2014/main" id="{F992DD29-741E-4D77-9EA0-12E515807F7F}"/>
              </a:ext>
            </a:extLst>
          </p:cNvPr>
          <p:cNvSpPr txBox="1"/>
          <p:nvPr/>
        </p:nvSpPr>
        <p:spPr>
          <a:xfrm>
            <a:off x="820185" y="2631693"/>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 xmlns:a16="http://schemas.microsoft.com/office/drawing/2014/main" id="{74D4320F-FEF9-4718-A6A8-5007B9649C6C}"/>
              </a:ext>
            </a:extLst>
          </p:cNvPr>
          <p:cNvSpPr txBox="1"/>
          <p:nvPr/>
        </p:nvSpPr>
        <p:spPr>
          <a:xfrm>
            <a:off x="1825268" y="3131568"/>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 xmlns:a16="http://schemas.microsoft.com/office/drawing/2014/main" id="{6643DF6D-CEB5-424C-86B7-6B01D3D307F2}"/>
              </a:ext>
            </a:extLst>
          </p:cNvPr>
          <p:cNvSpPr txBox="1"/>
          <p:nvPr/>
        </p:nvSpPr>
        <p:spPr>
          <a:xfrm>
            <a:off x="6611589" y="2655038"/>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 xmlns:a16="http://schemas.microsoft.com/office/drawing/2014/main" id="{30454FFC-2269-412F-AB1B-E5A65CCDE17F}"/>
              </a:ext>
            </a:extLst>
          </p:cNvPr>
          <p:cNvSpPr txBox="1"/>
          <p:nvPr/>
        </p:nvSpPr>
        <p:spPr>
          <a:xfrm>
            <a:off x="7486829" y="3154913"/>
            <a:ext cx="1983235" cy="707886"/>
          </a:xfrm>
          <a:prstGeom prst="rect">
            <a:avLst/>
          </a:prstGeom>
          <a:noFill/>
        </p:spPr>
        <p:txBody>
          <a:bodyPr wrap="none" rtlCol="0">
            <a:spAutoFit/>
          </a:bodyPr>
          <a:lstStyle/>
          <a:p>
            <a:pPr algn="ctr"/>
            <a:r>
              <a:rPr lang="en-US" sz="4000" dirty="0">
                <a:solidFill>
                  <a:schemeClr val="accent4"/>
                </a:solidFill>
              </a:rPr>
              <a:t>= 58.175</a:t>
            </a:r>
          </a:p>
        </p:txBody>
      </p:sp>
      <p:graphicFrame>
        <p:nvGraphicFramePr>
          <p:cNvPr id="11" name="Table 10">
            <a:extLst>
              <a:ext uri="{FF2B5EF4-FFF2-40B4-BE49-F238E27FC236}">
                <a16:creationId xmlns="" xmlns:a16="http://schemas.microsoft.com/office/drawing/2014/main" id="{040CA413-3654-4AC2-942A-E59A603718DF}"/>
              </a:ext>
            </a:extLst>
          </p:cNvPr>
          <p:cNvGraphicFramePr>
            <a:graphicFrameLocks noGrp="1"/>
          </p:cNvGraphicFramePr>
          <p:nvPr>
            <p:extLst>
              <p:ext uri="{D42A27DB-BD31-4B8C-83A1-F6EECF244321}">
                <p14:modId xmlns:p14="http://schemas.microsoft.com/office/powerpoint/2010/main" val="2695061152"/>
              </p:ext>
            </p:extLst>
          </p:nvPr>
        </p:nvGraphicFramePr>
        <p:xfrm>
          <a:off x="2209800" y="4161651"/>
          <a:ext cx="7548282" cy="2035428"/>
        </p:xfrm>
        <a:graphic>
          <a:graphicData uri="http://schemas.openxmlformats.org/drawingml/2006/table">
            <a:tbl>
              <a:tblPr>
                <a:tableStyleId>{5C22544A-7EE6-4342-B048-85BDC9FD1C3A}</a:tableStyleId>
              </a:tblPr>
              <a:tblGrid>
                <a:gridCol w="914897">
                  <a:extLst>
                    <a:ext uri="{9D8B030D-6E8A-4147-A177-3AD203B41FA5}">
                      <a16:colId xmlns="" xmlns:a16="http://schemas.microsoft.com/office/drawing/2014/main" val="4009938270"/>
                    </a:ext>
                  </a:extLst>
                </a:gridCol>
                <a:gridCol w="836414">
                  <a:extLst>
                    <a:ext uri="{9D8B030D-6E8A-4147-A177-3AD203B41FA5}">
                      <a16:colId xmlns="" xmlns:a16="http://schemas.microsoft.com/office/drawing/2014/main" val="2466344888"/>
                    </a:ext>
                  </a:extLst>
                </a:gridCol>
                <a:gridCol w="1000108">
                  <a:extLst>
                    <a:ext uri="{9D8B030D-6E8A-4147-A177-3AD203B41FA5}">
                      <a16:colId xmlns="" xmlns:a16="http://schemas.microsoft.com/office/drawing/2014/main" val="2790967110"/>
                    </a:ext>
                  </a:extLst>
                </a:gridCol>
                <a:gridCol w="1000108">
                  <a:extLst>
                    <a:ext uri="{9D8B030D-6E8A-4147-A177-3AD203B41FA5}">
                      <a16:colId xmlns="" xmlns:a16="http://schemas.microsoft.com/office/drawing/2014/main" val="2465412047"/>
                    </a:ext>
                  </a:extLst>
                </a:gridCol>
                <a:gridCol w="3796755">
                  <a:extLst>
                    <a:ext uri="{9D8B030D-6E8A-4147-A177-3AD203B41FA5}">
                      <a16:colId xmlns="" xmlns:a16="http://schemas.microsoft.com/office/drawing/2014/main"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404657873"/>
                  </a:ext>
                </a:extLst>
              </a:tr>
            </a:tbl>
          </a:graphicData>
        </a:graphic>
      </p:graphicFrame>
      <p:sp>
        <p:nvSpPr>
          <p:cNvPr id="10" name="TextBox 9"/>
          <p:cNvSpPr txBox="1"/>
          <p:nvPr/>
        </p:nvSpPr>
        <p:spPr>
          <a:xfrm>
            <a:off x="558799" y="2353734"/>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2353734"/>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
        <p:nvSpPr>
          <p:cNvPr id="13" name="Rectangle 12"/>
          <p:cNvSpPr/>
          <p:nvPr/>
        </p:nvSpPr>
        <p:spPr>
          <a:xfrm>
            <a:off x="1557867" y="1405467"/>
            <a:ext cx="992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Recheck and possibly change into </a:t>
            </a:r>
            <a:r>
              <a:rPr lang="en-US" smtClean="0"/>
              <a:t>multiple slides</a:t>
            </a:r>
            <a:endParaRPr lang="en-US"/>
          </a:p>
        </p:txBody>
      </p:sp>
    </p:spTree>
    <p:extLst>
      <p:ext uri="{BB962C8B-B14F-4D97-AF65-F5344CB8AC3E}">
        <p14:creationId xmlns:p14="http://schemas.microsoft.com/office/powerpoint/2010/main" val="1080308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4_TTR.R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63</a:t>
            </a:fld>
            <a:endParaRPr lang="en-US"/>
          </a:p>
        </p:txBody>
      </p:sp>
    </p:spTree>
    <p:extLst>
      <p:ext uri="{BB962C8B-B14F-4D97-AF65-F5344CB8AC3E}">
        <p14:creationId xmlns:p14="http://schemas.microsoft.com/office/powerpoint/2010/main" val="455826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
        <p:nvSpPr>
          <p:cNvPr id="4" name="TextBox 3">
            <a:extLst>
              <a:ext uri="{FF2B5EF4-FFF2-40B4-BE49-F238E27FC236}">
                <a16:creationId xmlns=""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 xmlns:a16="http://schemas.microsoft.com/office/drawing/2014/main" id="{6F2D327D-756B-4BB2-BCE6-953C8FA2F13F}"/>
              </a:ext>
            </a:extLst>
          </p:cNvPr>
          <p:cNvSpPr/>
          <p:nvPr/>
        </p:nvSpPr>
        <p:spPr>
          <a:xfrm>
            <a:off x="9128336" y="39262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Brace 62">
            <a:extLst>
              <a:ext uri="{FF2B5EF4-FFF2-40B4-BE49-F238E27FC236}">
                <a16:creationId xmlns="" xmlns:a16="http://schemas.microsoft.com/office/drawing/2014/main" id="{50F59AA5-08DF-426E-ADE7-2B8E7280E993}"/>
              </a:ext>
            </a:extLst>
          </p:cNvPr>
          <p:cNvSpPr/>
          <p:nvPr/>
        </p:nvSpPr>
        <p:spPr>
          <a:xfrm rot="5400000">
            <a:off x="5146198" y="3739555"/>
            <a:ext cx="116758" cy="1011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 xmlns:a16="http://schemas.microsoft.com/office/drawing/2014/main" id="{3972FDF1-B920-401B-9F4A-73BFE223DE1A}"/>
              </a:ext>
            </a:extLst>
          </p:cNvPr>
          <p:cNvSpPr txBox="1"/>
          <p:nvPr/>
        </p:nvSpPr>
        <p:spPr>
          <a:xfrm>
            <a:off x="4883014" y="4384796"/>
            <a:ext cx="643125" cy="261610"/>
          </a:xfrm>
          <a:prstGeom prst="rect">
            <a:avLst/>
          </a:prstGeom>
          <a:noFill/>
        </p:spPr>
        <p:txBody>
          <a:bodyPr wrap="none" rtlCol="0">
            <a:spAutoFit/>
          </a:bodyPr>
          <a:lstStyle/>
          <a:p>
            <a:r>
              <a:rPr lang="en-US" sz="1100" dirty="0"/>
              <a:t>Buy/sell</a:t>
            </a:r>
          </a:p>
        </p:txBody>
      </p:sp>
      <p:sp>
        <p:nvSpPr>
          <p:cNvPr id="88" name="Rectangle 87">
            <a:extLst>
              <a:ext uri="{FF2B5EF4-FFF2-40B4-BE49-F238E27FC236}">
                <a16:creationId xmlns=""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Tree>
    <p:extLst>
      <p:ext uri="{BB962C8B-B14F-4D97-AF65-F5344CB8AC3E}">
        <p14:creationId xmlns:p14="http://schemas.microsoft.com/office/powerpoint/2010/main" val="2975480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3357349"/>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5_TTR.R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641994" cy="1908215"/>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RSI </a:t>
            </a:r>
            <a:r>
              <a:rPr lang="en-US" i="1" dirty="0"/>
              <a:t>and</a:t>
            </a:r>
            <a:r>
              <a:rPr lang="en-US" dirty="0"/>
              <a:t> MACD together</a:t>
            </a:r>
          </a:p>
        </p:txBody>
      </p:sp>
      <p:sp>
        <p:nvSpPr>
          <p:cNvPr id="7" name="Slide Number Placeholder 4">
            <a:extLst>
              <a:ext uri="{FF2B5EF4-FFF2-40B4-BE49-F238E27FC236}">
                <a16:creationId xmlns=""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68</a:t>
            </a:fld>
            <a:endParaRPr lang="en-US"/>
          </a:p>
        </p:txBody>
      </p:sp>
    </p:spTree>
    <p:extLst>
      <p:ext uri="{BB962C8B-B14F-4D97-AF65-F5344CB8AC3E}">
        <p14:creationId xmlns:p14="http://schemas.microsoft.com/office/powerpoint/2010/main" val="2103231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479473" y="1383647"/>
            <a:ext cx="7512280"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 xmlns:a16="http://schemas.microsoft.com/office/drawing/2014/main"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12" name="Rectangle 11">
            <a:extLst>
              <a:ext uri="{FF2B5EF4-FFF2-40B4-BE49-F238E27FC236}">
                <a16:creationId xmlns="" xmlns:a16="http://schemas.microsoft.com/office/drawing/2014/main"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 xmlns:a16="http://schemas.microsoft.com/office/drawing/2014/main"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 xmlns:a16="http://schemas.microsoft.com/office/drawing/2014/main"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pic>
        <p:nvPicPr>
          <p:cNvPr id="23" name="Picture 2" descr="Image result for lending club logo">
            <a:extLst>
              <a:ext uri="{FF2B5EF4-FFF2-40B4-BE49-F238E27FC236}">
                <a16:creationId xmlns="" xmlns:a16="http://schemas.microsoft.com/office/drawing/2014/main"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 xmlns:a16="http://schemas.microsoft.com/office/drawing/2014/main"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
        <p:nvSpPr>
          <p:cNvPr id="12" name="Rectangle 11">
            <a:extLst>
              <a:ext uri="{FF2B5EF4-FFF2-40B4-BE49-F238E27FC236}">
                <a16:creationId xmlns="" xmlns:a16="http://schemas.microsoft.com/office/drawing/2014/main"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 xmlns:a16="http://schemas.microsoft.com/office/drawing/2014/main"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
        <p:nvSpPr>
          <p:cNvPr id="32" name="Title 2">
            <a:extLst>
              <a:ext uri="{FF2B5EF4-FFF2-40B4-BE49-F238E27FC236}">
                <a16:creationId xmlns="" xmlns:a16="http://schemas.microsoft.com/office/drawing/2014/main"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 xmlns:a16="http://schemas.microsoft.com/office/drawing/2014/main"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 xmlns:a16="http://schemas.microsoft.com/office/drawing/2014/main"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45" name="TextBox 44">
            <a:extLst>
              <a:ext uri="{FF2B5EF4-FFF2-40B4-BE49-F238E27FC236}">
                <a16:creationId xmlns="" xmlns:a16="http://schemas.microsoft.com/office/drawing/2014/main"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 xmlns:a16="http://schemas.microsoft.com/office/drawing/2014/main"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9" name="TextBox 8">
            <a:extLst>
              <a:ext uri="{FF2B5EF4-FFF2-40B4-BE49-F238E27FC236}">
                <a16:creationId xmlns="" xmlns:a16="http://schemas.microsoft.com/office/drawing/2014/main"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20k records.</a:t>
            </a:r>
          </a:p>
        </p:txBody>
      </p:sp>
    </p:spTree>
    <p:extLst>
      <p:ext uri="{BB962C8B-B14F-4D97-AF65-F5344CB8AC3E}">
        <p14:creationId xmlns:p14="http://schemas.microsoft.com/office/powerpoint/2010/main" val="1046249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6_CreditModeling.R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 xmlns:a16="http://schemas.microsoft.com/office/drawing/2014/main"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 xmlns:a16="http://schemas.microsoft.com/office/drawing/2014/main"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
        <p:nvSpPr>
          <p:cNvPr id="9" name="TextBox 8">
            <a:extLst>
              <a:ext uri="{FF2B5EF4-FFF2-40B4-BE49-F238E27FC236}">
                <a16:creationId xmlns="" xmlns:a16="http://schemas.microsoft.com/office/drawing/2014/main"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7_CreditModeling.R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pic>
        <p:nvPicPr>
          <p:cNvPr id="7170" name="Picture 2" descr="Image result for CAPM">
            <a:extLst>
              <a:ext uri="{FF2B5EF4-FFF2-40B4-BE49-F238E27FC236}">
                <a16:creationId xmlns=""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 xmlns:a16="http://schemas.microsoft.com/office/drawing/2014/main"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 xmlns:a16="http://schemas.microsoft.com/office/drawing/2014/main"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79</a:t>
            </a:fld>
            <a:endParaRPr lang="en-US"/>
          </a:p>
        </p:txBody>
      </p:sp>
    </p:spTree>
    <p:extLst>
      <p:ext uri="{BB962C8B-B14F-4D97-AF65-F5344CB8AC3E}">
        <p14:creationId xmlns:p14="http://schemas.microsoft.com/office/powerpoint/2010/main" val="661307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 xmlns:a16="http://schemas.microsoft.com/office/drawing/2014/main"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80</a:t>
            </a:fld>
            <a:endParaRPr lang="en-US" dirty="0"/>
          </a:p>
        </p:txBody>
      </p:sp>
      <p:sp>
        <p:nvSpPr>
          <p:cNvPr id="14" name="Rectangle 13">
            <a:extLst>
              <a:ext uri="{FF2B5EF4-FFF2-40B4-BE49-F238E27FC236}">
                <a16:creationId xmlns="" xmlns:a16="http://schemas.microsoft.com/office/drawing/2014/main"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 xmlns:a16="http://schemas.microsoft.com/office/drawing/2014/main"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
        <p:nvSpPr>
          <p:cNvPr id="9" name="Rectangle 8">
            <a:extLst>
              <a:ext uri="{FF2B5EF4-FFF2-40B4-BE49-F238E27FC236}">
                <a16:creationId xmlns="" xmlns:a16="http://schemas.microsoft.com/office/drawing/2014/main"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10" name="Rectangle 9">
            <a:extLst>
              <a:ext uri="{FF2B5EF4-FFF2-40B4-BE49-F238E27FC236}">
                <a16:creationId xmlns="" xmlns:a16="http://schemas.microsoft.com/office/drawing/2014/main"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
        <p:nvSpPr>
          <p:cNvPr id="9" name="Rectangle 8">
            <a:extLst>
              <a:ext uri="{FF2B5EF4-FFF2-40B4-BE49-F238E27FC236}">
                <a16:creationId xmlns="" xmlns:a16="http://schemas.microsoft.com/office/drawing/2014/main"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popular the card was $50 now $19 at sites like as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4" name="Picture 3">
            <a:extLst>
              <a:ext uri="{FF2B5EF4-FFF2-40B4-BE49-F238E27FC236}">
                <a16:creationId xmlns="" xmlns:a16="http://schemas.microsoft.com/office/drawing/2014/main" id="{FF5CB010-C510-421B-A24A-8EE8000EB2F0}"/>
              </a:ext>
            </a:extLst>
          </p:cNvPr>
          <p:cNvPicPr>
            <a:picLocks noChangeAspect="1"/>
          </p:cNvPicPr>
          <p:nvPr/>
        </p:nvPicPr>
        <p:blipFill>
          <a:blip r:embed="rId4"/>
          <a:stretch>
            <a:fillRect/>
          </a:stretch>
        </p:blipFill>
        <p:spPr>
          <a:xfrm>
            <a:off x="1809750" y="1483741"/>
            <a:ext cx="8572500" cy="3629025"/>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 xmlns:a16="http://schemas.microsoft.com/office/drawing/2014/main"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
        <p:nvSpPr>
          <p:cNvPr id="11" name="Rectangle 10">
            <a:extLst>
              <a:ext uri="{FF2B5EF4-FFF2-40B4-BE49-F238E27FC236}">
                <a16:creationId xmlns="" xmlns:a16="http://schemas.microsoft.com/office/drawing/2014/main"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 xmlns:a16="http://schemas.microsoft.com/office/drawing/2014/main"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88</a:t>
            </a:fld>
            <a:endParaRPr lang="en-US" dirty="0"/>
          </a:p>
        </p:txBody>
      </p:sp>
      <p:sp>
        <p:nvSpPr>
          <p:cNvPr id="12" name="Title 11">
            <a:extLst>
              <a:ext uri="{FF2B5EF4-FFF2-40B4-BE49-F238E27FC236}">
                <a16:creationId xmlns="" xmlns:a16="http://schemas.microsoft.com/office/drawing/2014/main"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 xmlns:a16="http://schemas.microsoft.com/office/drawing/2014/main"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 xmlns:a16="http://schemas.microsoft.com/office/drawing/2014/main"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sp>
        <p:nvSpPr>
          <p:cNvPr id="9" name="TextBox 8">
            <a:extLst>
              <a:ext uri="{FF2B5EF4-FFF2-40B4-BE49-F238E27FC236}">
                <a16:creationId xmlns="" xmlns:a16="http://schemas.microsoft.com/office/drawing/2014/main"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5120</TotalTime>
  <Words>4919</Words>
  <Application>Microsoft Office PowerPoint</Application>
  <PresentationFormat>Widescreen</PresentationFormat>
  <Paragraphs>984</Paragraphs>
  <Slides>89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Stock Prices represent a time series</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Let’s Practice! Open 1_TTR.R</vt:lpstr>
      <vt:lpstr>Technical Trading Assumptions</vt:lpstr>
      <vt:lpstr>Technical Trading Assumptions</vt:lpstr>
      <vt:lpstr>Technical Trading Assumptions</vt:lpstr>
      <vt:lpstr>Technical Trading Assumptions</vt:lpstr>
      <vt:lpstr>Let’s zoom into Technical Trading Rules (TTR)</vt:lpstr>
      <vt:lpstr>Interpreting a Candlestick Chart</vt:lpstr>
      <vt:lpstr>Instead of forecasting, can we identify indicators to move in or out of positions?</vt:lpstr>
      <vt:lpstr>Agenda</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Open 1_TTR.R</vt:lpstr>
      <vt:lpstr>How does SMA become an indicator? MSFT 50 &amp; 200 day SMA</vt:lpstr>
      <vt:lpstr>Now let’s apply death/golden cross to CMG</vt:lpstr>
      <vt:lpstr>Open 3_TTR.R</vt:lpstr>
      <vt:lpstr>SMA as an Indicator for CMG</vt:lpstr>
      <vt:lpstr>Agenda</vt:lpstr>
      <vt:lpstr>Moving Average Convergence Divergence</vt:lpstr>
      <vt:lpstr>Moving Average Convergence Divergence</vt:lpstr>
      <vt:lpstr>One small addition difference.</vt:lpstr>
      <vt:lpstr>SMA Vs EMA</vt:lpstr>
      <vt:lpstr>Open 4_TTR.R</vt:lpstr>
      <vt:lpstr>Agenda</vt:lpstr>
      <vt:lpstr>Relative Strength Index (RSI)</vt:lpstr>
      <vt:lpstr>Creates a control chart.</vt:lpstr>
      <vt:lpstr>Calculating the RSI</vt:lpstr>
      <vt:lpstr>Open 5_TTR.R</vt:lpstr>
      <vt:lpstr>Agenda</vt:lpstr>
      <vt:lpstr>Consumer Credit - Lending Club</vt:lpstr>
      <vt:lpstr>What’s the Risk?</vt:lpstr>
      <vt:lpstr>What’s the Reward?</vt:lpstr>
      <vt:lpstr>                                 Example</vt:lpstr>
      <vt:lpstr>                                 Example</vt:lpstr>
      <vt:lpstr>What is cross – validation?</vt:lpstr>
      <vt:lpstr>What is cross – validation?</vt:lpstr>
      <vt:lpstr>Open 6_CreditModeling.R</vt:lpstr>
      <vt:lpstr>Cutoff Threshold</vt:lpstr>
      <vt:lpstr>Open 7_CreditModeling.R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259</cp:revision>
  <dcterms:created xsi:type="dcterms:W3CDTF">2018-05-23T17:24:59Z</dcterms:created>
  <dcterms:modified xsi:type="dcterms:W3CDTF">2019-09-02T08:43:36Z</dcterms:modified>
</cp:coreProperties>
</file>